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6" r:id="rId1"/>
  </p:sldMasterIdLst>
  <p:notesMasterIdLst>
    <p:notesMasterId r:id="rId16"/>
  </p:notesMasterIdLst>
  <p:handoutMasterIdLst>
    <p:handoutMasterId r:id="rId17"/>
  </p:handoutMasterIdLst>
  <p:sldIdLst>
    <p:sldId id="256" r:id="rId2"/>
    <p:sldId id="297" r:id="rId3"/>
    <p:sldId id="277" r:id="rId4"/>
    <p:sldId id="278" r:id="rId5"/>
    <p:sldId id="282" r:id="rId6"/>
    <p:sldId id="298" r:id="rId7"/>
    <p:sldId id="299" r:id="rId8"/>
    <p:sldId id="285" r:id="rId9"/>
    <p:sldId id="288" r:id="rId10"/>
    <p:sldId id="291" r:id="rId11"/>
    <p:sldId id="292" r:id="rId12"/>
    <p:sldId id="293" r:id="rId13"/>
    <p:sldId id="290" r:id="rId14"/>
    <p:sldId id="29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71798" autoAdjust="0"/>
  </p:normalViewPr>
  <p:slideViewPr>
    <p:cSldViewPr snapToGrid="0">
      <p:cViewPr varScale="1">
        <p:scale>
          <a:sx n="93" d="100"/>
          <a:sy n="93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9EBF6AA7-93E9-4864-A449-8CC0181EDE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3183F6-E795-479A-9DB2-1516A496B2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A217B-E624-4CD4-91C0-CCC39B76046C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6A07A33-264C-4869-BDF7-CE211574CB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D670018-B678-4FE0-8376-11029C0B2D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4492-CEC5-4C5C-B427-33E1C7315D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147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5FB79-208F-46BA-95C0-9B2FD8319045}" type="datetimeFigureOut">
              <a:rPr lang="nb-NO" smtClean="0"/>
              <a:t>02.05.2018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D65DD-D135-4008-8DB8-B4DE8E20EBF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257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Mitt navn er Tor Arne Sandvik  </a:t>
            </a:r>
            <a:r>
              <a:rPr lang="nb-NO" dirty="0" err="1"/>
              <a:t>Eg</a:t>
            </a:r>
            <a:r>
              <a:rPr lang="nb-NO" dirty="0"/>
              <a:t> bor i Etne, sør i Hordaland på </a:t>
            </a:r>
            <a:r>
              <a:rPr lang="nb-NO" dirty="0" err="1"/>
              <a:t>ein</a:t>
            </a:r>
            <a:r>
              <a:rPr lang="nb-NO" dirty="0"/>
              <a:t> brattlendt gard som </a:t>
            </a:r>
            <a:r>
              <a:rPr lang="nb-NO" dirty="0" err="1"/>
              <a:t>heiter</a:t>
            </a:r>
            <a:r>
              <a:rPr lang="nb-NO" dirty="0"/>
              <a:t> Øvstebø. Her bur </a:t>
            </a:r>
            <a:r>
              <a:rPr lang="nb-NO" dirty="0" err="1"/>
              <a:t>eg</a:t>
            </a:r>
            <a:r>
              <a:rPr lang="nb-NO" dirty="0"/>
              <a:t> sammen med min samboer Heidi og våre 3 barn. Me har nå drevet med kjøtt produksjon av Boergeit i 4 år. Og nå vil jeg gi Dere en kort innføring i boergeit og dens egenskaper og hvilken produktene vi kan nytte fra geita.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6548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Bruksområdet er så mangt, Pølser, Helgrilling, langsteiking, Gryteretter spekemat / pinnekjøtt osv..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008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Synse </a:t>
            </a:r>
            <a:r>
              <a:rPr lang="nb-NO" dirty="0" err="1"/>
              <a:t>eg</a:t>
            </a:r>
            <a:r>
              <a:rPr lang="nb-NO" dirty="0"/>
              <a:t> måtte få vise dere denne </a:t>
            </a:r>
            <a:r>
              <a:rPr lang="nb-NO" dirty="0" err="1"/>
              <a:t>blidtesten</a:t>
            </a:r>
            <a:r>
              <a:rPr lang="nb-NO" dirty="0"/>
              <a:t> fra </a:t>
            </a:r>
            <a:r>
              <a:rPr lang="nb-NO" dirty="0" err="1"/>
              <a:t>Adressavisa</a:t>
            </a:r>
            <a:r>
              <a:rPr lang="nb-NO" dirty="0"/>
              <a:t> fra desember 2016. Test av pinnekjøtt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6601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Siden </a:t>
            </a:r>
            <a:r>
              <a:rPr lang="nb-NO" dirty="0" err="1"/>
              <a:t>eg</a:t>
            </a:r>
            <a:r>
              <a:rPr lang="nb-NO" dirty="0"/>
              <a:t> har dratt frem denne er det vel heller ingen tvil om at det ble pinnekjøtt av geit eller kje som stakk av med seieren.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7136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slutt vil </a:t>
            </a:r>
            <a:r>
              <a:rPr lang="nb-NO" dirty="0" err="1"/>
              <a:t>eg</a:t>
            </a:r>
            <a:r>
              <a:rPr lang="nb-NO" dirty="0"/>
              <a:t> og nevne at i tillegg til kjøttproduktene så </a:t>
            </a:r>
            <a:r>
              <a:rPr lang="nb-NO" dirty="0" err="1"/>
              <a:t>nyttar</a:t>
            </a:r>
            <a:r>
              <a:rPr lang="nb-NO" dirty="0"/>
              <a:t> </a:t>
            </a:r>
            <a:r>
              <a:rPr lang="nb-NO" dirty="0" err="1"/>
              <a:t>me</a:t>
            </a:r>
            <a:r>
              <a:rPr lang="nb-NO" dirty="0"/>
              <a:t> skinna fra kje og geiter. Dette blir fine produkter i flere farger og varianter.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1549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Då vil </a:t>
            </a:r>
            <a:r>
              <a:rPr lang="nb-NO" dirty="0" err="1"/>
              <a:t>eg</a:t>
            </a:r>
            <a:r>
              <a:rPr lang="nb-NO" dirty="0"/>
              <a:t> sei takk for meg og takk for at </a:t>
            </a:r>
            <a:r>
              <a:rPr lang="nb-NO" dirty="0" err="1"/>
              <a:t>eg</a:t>
            </a:r>
            <a:r>
              <a:rPr lang="nb-NO" dirty="0"/>
              <a:t> </a:t>
            </a:r>
            <a:r>
              <a:rPr lang="nb-NO" dirty="0" err="1"/>
              <a:t>fekk</a:t>
            </a:r>
            <a:r>
              <a:rPr lang="nb-NO" dirty="0"/>
              <a:t> komme.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130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Agendaen ser slik ut: Litt info om rasen, Sanering / </a:t>
            </a:r>
            <a:r>
              <a:rPr lang="nb-NO" dirty="0" err="1"/>
              <a:t>Ombyging</a:t>
            </a:r>
            <a:r>
              <a:rPr lang="nb-NO" dirty="0"/>
              <a:t>, kosthold og adferd, oppvekst, geitekjøtt, og Nisjeslakt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42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Begynne først Kort om historien til boergeita. </a:t>
            </a:r>
            <a:r>
              <a:rPr lang="nb-NO" sz="1200" dirty="0"/>
              <a:t>Boergeita er den største kjøttgeiterasen i verden, Fra 1959 er den foredlet i Sør Afrika og derav navnet Boer,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betyr bonde eller gård. Avlsmålet var i hovedsak kjøttproduksjon. Boergeita er stor . Geitene når </a:t>
            </a:r>
            <a:r>
              <a:rPr lang="nb-NO" sz="1200" dirty="0" err="1"/>
              <a:t>ca</a:t>
            </a:r>
            <a:r>
              <a:rPr lang="nb-NO" sz="1200" dirty="0"/>
              <a:t> 80kg og en bukk </a:t>
            </a:r>
            <a:r>
              <a:rPr lang="nb-NO" sz="1200" dirty="0" err="1"/>
              <a:t>ca</a:t>
            </a:r>
            <a:r>
              <a:rPr lang="nb-NO" sz="1200" dirty="0"/>
              <a:t> 130kg når de er </a:t>
            </a:r>
            <a:r>
              <a:rPr lang="nb-NO" sz="1200" dirty="0" err="1"/>
              <a:t>utvoksne</a:t>
            </a:r>
            <a:r>
              <a:rPr lang="nb-NO" sz="1200" dirty="0"/>
              <a:t> ved 3 års alderen</a:t>
            </a:r>
          </a:p>
          <a:p>
            <a:r>
              <a:rPr lang="nb-NO" dirty="0"/>
              <a:t>Til sammenligning er denne geita nær 50% større en </a:t>
            </a:r>
            <a:r>
              <a:rPr lang="nb-NO" dirty="0" err="1"/>
              <a:t>en</a:t>
            </a:r>
            <a:r>
              <a:rPr lang="nb-NO" dirty="0"/>
              <a:t> tradisjonell melkegeit.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26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Så litt om Boer Geiter i Norge: </a:t>
            </a:r>
            <a:r>
              <a:rPr lang="nb-NO" sz="1200" dirty="0"/>
              <a:t>De første Boergeitene kom til Norge fra Danmark i 2003. Det finnes 2 interesse organisasjoner i Norge ( </a:t>
            </a:r>
            <a:r>
              <a:rPr lang="nb-NO" sz="1200" dirty="0" err="1"/>
              <a:t>Norboer</a:t>
            </a:r>
            <a:r>
              <a:rPr lang="nb-NO" sz="1200" dirty="0"/>
              <a:t> &amp; Agderboer) Det er økende interesse for dyrene, men enda få store besetninger. Anslagsvis </a:t>
            </a:r>
            <a:r>
              <a:rPr lang="nb-NO" sz="1200" dirty="0" err="1"/>
              <a:t>ca</a:t>
            </a:r>
            <a:r>
              <a:rPr lang="nb-NO" sz="1200" dirty="0"/>
              <a:t> kun 10-15 Besetninger med over 50 dyr, mange små hobby bruk. Avlsarbeidet for å avle frem best mulig dyr er i gang.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err="1"/>
              <a:t>Norboer</a:t>
            </a:r>
            <a:r>
              <a:rPr lang="nb-NO" sz="1200" dirty="0"/>
              <a:t> som vi tilhører og teller rundt 80 </a:t>
            </a:r>
            <a:r>
              <a:rPr lang="nb-NO" sz="1200" dirty="0" err="1"/>
              <a:t>medlemer</a:t>
            </a:r>
            <a:r>
              <a:rPr lang="nb-NO" sz="1200" dirty="0"/>
              <a:t> er godt i gang med både avlsplan/ målsetninger hvordan vi ønsker å forme dyrene. Importsemin er </a:t>
            </a:r>
            <a:r>
              <a:rPr lang="nb-NO" sz="1200" dirty="0" err="1"/>
              <a:t>er</a:t>
            </a:r>
            <a:r>
              <a:rPr lang="nb-NO" sz="1200" dirty="0"/>
              <a:t> viktig del av avlsarbeidet siden det er så få besetninger.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3522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Boer geita treng generelt lite </a:t>
            </a:r>
            <a:r>
              <a:rPr lang="nb-NO" dirty="0" err="1"/>
              <a:t>krafor</a:t>
            </a:r>
            <a:r>
              <a:rPr lang="nb-NO" dirty="0"/>
              <a:t>, </a:t>
            </a:r>
            <a:r>
              <a:rPr lang="nb-NO" dirty="0" err="1"/>
              <a:t>untaket</a:t>
            </a:r>
            <a:r>
              <a:rPr lang="nb-NO" dirty="0"/>
              <a:t> er under </a:t>
            </a:r>
            <a:r>
              <a:rPr lang="nb-NO" dirty="0" err="1"/>
              <a:t>kjeinga</a:t>
            </a:r>
            <a:r>
              <a:rPr lang="nb-NO" dirty="0"/>
              <a:t>. Grovfor / </a:t>
            </a:r>
            <a:r>
              <a:rPr lang="nb-NO" dirty="0" err="1"/>
              <a:t>slio</a:t>
            </a:r>
            <a:r>
              <a:rPr lang="nb-NO" dirty="0"/>
              <a:t> er </a:t>
            </a:r>
            <a:r>
              <a:rPr lang="nb-NO" dirty="0" err="1"/>
              <a:t>primar</a:t>
            </a:r>
            <a:r>
              <a:rPr lang="nb-NO" dirty="0"/>
              <a:t> for vinterstid, men for å variere kostholdet brukes og noe høy. Geitene er inne vinterstid. Dei er avheng av ly mot vind og vær.  I utesesongen fra april til oktober klarer dyrene seg fint med det </a:t>
            </a:r>
            <a:r>
              <a:rPr lang="nb-NO" dirty="0" err="1"/>
              <a:t>dei</a:t>
            </a:r>
            <a:r>
              <a:rPr lang="nb-NO" dirty="0"/>
              <a:t> finner ute. Busker og kratt er favoritten.  Dei er flokk dyr der er en leder som styrer flokken. Gode mødrer som kjeer lett, sjelden komplikasjoner under fødsel. Sosiale . Nysgjerrige og folkekjære dyr. Tidvis smarte og utspekulerte. </a:t>
            </a:r>
          </a:p>
          <a:p>
            <a:r>
              <a:rPr lang="nb-NO" dirty="0"/>
              <a:t>At geitene er en god beiterydder er det liten tvil om som dette </a:t>
            </a:r>
            <a:r>
              <a:rPr lang="nb-NO" dirty="0" err="1"/>
              <a:t>ekseplet</a:t>
            </a:r>
            <a:r>
              <a:rPr lang="nb-NO" dirty="0"/>
              <a:t> viser.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897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En liten film til her som skal gi Dere et </a:t>
            </a:r>
            <a:r>
              <a:rPr lang="nb-NO" dirty="0" err="1"/>
              <a:t>intrykk</a:t>
            </a:r>
            <a:r>
              <a:rPr lang="nb-NO" dirty="0"/>
              <a:t> på terrenget vi har .Som dere ser er det et variert men bratt terreng hos oss, Dyra hos oss har </a:t>
            </a:r>
            <a:r>
              <a:rPr lang="nb-NO" dirty="0" err="1"/>
              <a:t>ein</a:t>
            </a:r>
            <a:r>
              <a:rPr lang="nb-NO" dirty="0"/>
              <a:t> god dagsrytme der </a:t>
            </a:r>
            <a:r>
              <a:rPr lang="nb-NO" dirty="0" err="1"/>
              <a:t>dei</a:t>
            </a:r>
            <a:r>
              <a:rPr lang="nb-NO" dirty="0"/>
              <a:t> vert </a:t>
            </a:r>
            <a:r>
              <a:rPr lang="nb-NO" dirty="0" err="1"/>
              <a:t>sleppt</a:t>
            </a:r>
            <a:r>
              <a:rPr lang="nb-NO" dirty="0"/>
              <a:t> ut om </a:t>
            </a:r>
            <a:r>
              <a:rPr lang="nb-NO" dirty="0" err="1"/>
              <a:t>morgonen</a:t>
            </a:r>
            <a:r>
              <a:rPr lang="nb-NO" dirty="0"/>
              <a:t> for så og komme heim på </a:t>
            </a:r>
            <a:r>
              <a:rPr lang="nb-NO" dirty="0" err="1"/>
              <a:t>ettermiddagener</a:t>
            </a:r>
            <a:r>
              <a:rPr lang="nb-NO" dirty="0"/>
              <a:t>  Kraftfor er </a:t>
            </a:r>
            <a:r>
              <a:rPr lang="nb-NO" dirty="0" err="1"/>
              <a:t>eit</a:t>
            </a:r>
            <a:r>
              <a:rPr lang="nb-NO" dirty="0"/>
              <a:t> godt lokkemiddel. Dette gjør at vi har meget god kontroll med dyrene og lett kan fange opp sykdoms syntomer etc.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28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En liten film til her som skal gi Dere et </a:t>
            </a:r>
            <a:r>
              <a:rPr lang="nb-NO" dirty="0" err="1"/>
              <a:t>intrykk</a:t>
            </a:r>
            <a:r>
              <a:rPr lang="nb-NO" dirty="0"/>
              <a:t> på terrenget vi har .Som dere ser er det et variert men bratt terreng hos oss, Dyra hos oss har </a:t>
            </a:r>
            <a:r>
              <a:rPr lang="nb-NO" dirty="0" err="1"/>
              <a:t>ein</a:t>
            </a:r>
            <a:r>
              <a:rPr lang="nb-NO" dirty="0"/>
              <a:t> god dagsrytme der </a:t>
            </a:r>
            <a:r>
              <a:rPr lang="nb-NO" dirty="0" err="1"/>
              <a:t>dei</a:t>
            </a:r>
            <a:r>
              <a:rPr lang="nb-NO" dirty="0"/>
              <a:t> vert </a:t>
            </a:r>
            <a:r>
              <a:rPr lang="nb-NO" dirty="0" err="1"/>
              <a:t>sleppt</a:t>
            </a:r>
            <a:r>
              <a:rPr lang="nb-NO" dirty="0"/>
              <a:t> ut om </a:t>
            </a:r>
            <a:r>
              <a:rPr lang="nb-NO" dirty="0" err="1"/>
              <a:t>morgonen</a:t>
            </a:r>
            <a:r>
              <a:rPr lang="nb-NO" dirty="0"/>
              <a:t> for så og komme heim på </a:t>
            </a:r>
            <a:r>
              <a:rPr lang="nb-NO" dirty="0" err="1"/>
              <a:t>ettermiddagener</a:t>
            </a:r>
            <a:r>
              <a:rPr lang="nb-NO" dirty="0"/>
              <a:t>  Kraftfor er </a:t>
            </a:r>
            <a:r>
              <a:rPr lang="nb-NO" dirty="0" err="1"/>
              <a:t>eit</a:t>
            </a:r>
            <a:r>
              <a:rPr lang="nb-NO" dirty="0"/>
              <a:t> godt lokkemiddel. Dette gjør at vi har meget god kontroll med dyrene og lett kan fange opp sykdoms syntomer etc.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128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7089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Geite kjøtt er tro det eller ei, men i følge </a:t>
            </a:r>
            <a:r>
              <a:rPr lang="nb-NO" dirty="0" err="1"/>
              <a:t>wikipeida</a:t>
            </a:r>
            <a:r>
              <a:rPr lang="nb-NO" dirty="0"/>
              <a:t>  verdens mest spiste kjøtt, men i Norge har det vært liten tradisjon for å spise geitekjøtt siden det i Norge stort sett har vert avlet frem melke geiter.</a:t>
            </a:r>
          </a:p>
          <a:p>
            <a:r>
              <a:rPr lang="nb-NO" dirty="0"/>
              <a:t>Kjøttet er etter min vurdering undervurdert, Det er </a:t>
            </a:r>
            <a:r>
              <a:rPr lang="nb-NO" dirty="0" err="1"/>
              <a:t>er</a:t>
            </a:r>
            <a:r>
              <a:rPr lang="nb-NO" dirty="0"/>
              <a:t> magert kjøtt som inneholder svært lite </a:t>
            </a:r>
            <a:r>
              <a:rPr lang="nb-NO" dirty="0" err="1"/>
              <a:t>kolestreol</a:t>
            </a:r>
            <a:r>
              <a:rPr lang="nb-NO" dirty="0"/>
              <a:t> og mettet fett. Svært rikt på protein.  Det mildt og godt på smak.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D65DD-D135-4008-8DB8-B4DE8E20EBF2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090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7B76-5E3A-4D63-8C44-B42786C95D08}" type="datetime1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287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65ABD-8B52-4FE4-A781-20AB10B0DAD6}" type="datetime1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934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88D7E-7F9C-40D9-A1E3-99F575BC3D14}" type="datetime1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8980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EB52-7733-4BC0-B1DA-61598C7814BA}" type="datetime1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702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A7B17-6132-42E8-B296-B39963BBB060}" type="datetime1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04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42AF-FA70-4D27-B884-D49CB28FEA9A}" type="datetime1">
              <a:rPr lang="nb-NO" smtClean="0"/>
              <a:t>02.05.2018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2165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E0D8A-3F42-4F5B-9458-521F9AE4AA40}" type="datetime1">
              <a:rPr lang="nb-NO" smtClean="0"/>
              <a:t>02.05.2018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72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990B9-D975-4D70-9CEF-6B130700BE80}" type="datetime1">
              <a:rPr lang="nb-NO" smtClean="0"/>
              <a:t>02.05.2018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622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6A1E-7C2F-4483-BE32-CB9F42D8CF1B}" type="datetime1">
              <a:rPr lang="nb-NO" smtClean="0"/>
              <a:t>02.05.2018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Øvstebø Gård 2017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706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2DA4BF9-6B9D-4A2D-91FF-8392B7AF626B}" type="datetime1">
              <a:rPr lang="nb-NO" smtClean="0"/>
              <a:t>02.05.2018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Øvstebø Gård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707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AD5A-5A00-48B9-B19A-301F55A64310}" type="datetime1">
              <a:rPr lang="nb-NO" smtClean="0"/>
              <a:t>02.05.2018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868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2778E7-35C1-4260-8A48-C3605AEB0BE1}" type="datetime1">
              <a:rPr lang="nb-NO" smtClean="0"/>
              <a:t>02.05.2018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Øvstebø Gård 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AD4DDC7-7A77-4395-9652-9C65A92695FB}" type="slidenum">
              <a:rPr lang="nb-NO" smtClean="0"/>
              <a:t>‹#›</a:t>
            </a:fld>
            <a:endParaRPr lang="nb-NO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20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818F45-21E7-489C-BDFB-88FDCB0947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12237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ED41B5-F9B0-4DE1-8C59-A980468A70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82A030-873A-4216-B6A6-C3348B9CA2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2A5D6-557A-4AF2-AC66-839CE39E5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nb-NO" sz="4100">
                <a:solidFill>
                  <a:srgbClr val="FFFFFF"/>
                </a:solidFill>
              </a:rPr>
              <a:t>Kjøttproduksjon av Boer Geit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F48FD-B24E-4D49-8616-965314ACFD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578085"/>
            <a:ext cx="3659246" cy="1554480"/>
          </a:xfrm>
        </p:spPr>
        <p:txBody>
          <a:bodyPr>
            <a:normAutofit/>
          </a:bodyPr>
          <a:lstStyle/>
          <a:p>
            <a:r>
              <a:rPr lang="nb-NO" sz="1500" b="1">
                <a:solidFill>
                  <a:srgbClr val="FFFFFF"/>
                </a:solidFill>
              </a:rPr>
              <a:t>Øvstebø gård</a:t>
            </a:r>
          </a:p>
        </p:txBody>
      </p:sp>
    </p:spTree>
    <p:extLst>
      <p:ext uri="{BB962C8B-B14F-4D97-AF65-F5344CB8AC3E}">
        <p14:creationId xmlns:p14="http://schemas.microsoft.com/office/powerpoint/2010/main" val="3583187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84B70D5-875B-433D-BDBD-1522A85D6C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C539C-B783-4B03-9F9E-D13430F3F6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299956-A9E7-4FC1-A0B1-D590CA9730E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47DF4A-614C-4B4C-8B80-E5B9D8E8CFE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A3342C8-E081-4D7E-A4C5-9066514E4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706109"/>
            <a:ext cx="6909801" cy="5182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30323-65A3-46B6-989D-14A808B6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nb-NO" dirty="0"/>
              <a:t>Bruksområde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21548-2F9F-4D06-9CA4-9FEDCF2C8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Pølser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Helgrilling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Langsteiking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Gryteretter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Spekemat / Pinnekjøtt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Etc.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64A96-7DAC-4DA1-819D-CFE79FF3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Øvstebø Gård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B3327-34ED-4AC4-9593-CCF56400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AD4DDC7-7A77-4395-9652-9C65A92695FB}" type="slidenum">
              <a:rPr lang="nb-NO" smtClean="0"/>
              <a:pPr>
                <a:spcAft>
                  <a:spcPts val="600"/>
                </a:spcAft>
              </a:pPr>
              <a:t>10</a:t>
            </a:fld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C5E55-0ACE-4060-B6D2-895D5C863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706108"/>
            <a:ext cx="6897063" cy="5162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1818B3-582B-49AC-B681-ABE811FBF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8" y="706107"/>
            <a:ext cx="6897064" cy="51648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28FE82-4F07-450B-9E12-7E7B13EC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1" y="706107"/>
            <a:ext cx="6909801" cy="51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8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0D0034-F768-41E7-85D4-F38C4DE8577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7E42D-8B5A-4FC8-81CD-9E60171F7F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04651D-B9F4-4935-A02D-364153FBDF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2DA304B-C3EB-42F1-BF48-A8C055D10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r="1" b="1"/>
          <a:stretch/>
        </p:blipFill>
        <p:spPr>
          <a:xfrm>
            <a:off x="4742017" y="640080"/>
            <a:ext cx="6798082" cy="5577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067C0E-67DD-4D19-84B1-CDF4499B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FFFFFF"/>
                </a:solidFill>
              </a:rPr>
              <a:t>Blindtest av pinnekjøtt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DCD6A-1E4F-4EDC-B322-3E1F4D55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9175" y="6459785"/>
            <a:ext cx="375724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nb-NO"/>
              <a:t>Øvstebø Gård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5CB27-CF67-41D2-B8A0-F9E7C94C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AD4DDC7-7A77-4395-9652-9C65A92695FB}" type="slidenum">
              <a:rPr lang="nb-NO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nb-NO">
              <a:solidFill>
                <a:schemeClr val="tx2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en-US" sz="1500" dirty="0" err="1">
                <a:solidFill>
                  <a:srgbClr val="FFFFFF"/>
                </a:solidFill>
              </a:rPr>
              <a:t>Kilde</a:t>
            </a:r>
            <a:r>
              <a:rPr lang="en-US" sz="1500" dirty="0">
                <a:solidFill>
                  <a:srgbClr val="FFFFFF"/>
                </a:solidFill>
              </a:rPr>
              <a:t>: </a:t>
            </a:r>
            <a:r>
              <a:rPr lang="en-US" sz="1500" dirty="0" err="1">
                <a:solidFill>
                  <a:srgbClr val="FFFFFF"/>
                </a:solidFill>
              </a:rPr>
              <a:t>Adressavisa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desember</a:t>
            </a:r>
            <a:r>
              <a:rPr lang="en-US" sz="1500" dirty="0">
                <a:solidFill>
                  <a:srgbClr val="FFFFFF"/>
                </a:solidFill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269594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5C8D2C1-DA83-420D-9635-D52CE066B5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F74C9-6A0B-409E-AD1C-45B58BE91B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5486A9D-1265-4B57-91E6-68E666B978B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E9ED41B5-F9B0-4DE1-8C59-A980468A70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82A030-873A-4216-B6A6-C3348B9CA2A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A6AD4-DD92-44F6-829D-79AF984E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Resultat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45473-BAE5-4E4C-AAF4-0B6138F2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849" y="6459785"/>
            <a:ext cx="70501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Øvstebø Gård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9397F-93AE-4F69-88CF-3126C274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574" y="6459785"/>
            <a:ext cx="7255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AD4DDC7-7A77-4395-9652-9C65A92695FB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813697-3EB0-4342-BFCA-8DC78FC1F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" y="377392"/>
            <a:ext cx="7517792" cy="55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6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E9A622-9996-4927-BBCD-AEE2687BEDA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DE3FC3-BAC1-4105-9620-4FB64EDCE8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F02B21-6D04-4A6A-B03E-CF7642D5916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07306D-C315-481D-84AA-8448151A4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14147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7E39010-823C-439A-B438-FEEDF54908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B5A1F-3CCB-4600-8876-3E047CEEC5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4" r="-2" b="19870"/>
          <a:stretch/>
        </p:blipFill>
        <p:spPr>
          <a:xfrm>
            <a:off x="4812161" y="3504904"/>
            <a:ext cx="7374154" cy="3353096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A2D29490-8130-4CCD-A479-DD9205F4C3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r="15813" b="1"/>
          <a:stretch/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30D26-1981-4DC0-A2AE-12616116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rgbClr val="FFFFFF"/>
                </a:solidFill>
              </a:rPr>
              <a:t>Skinn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E69B2-3E25-417C-A4D7-4B64D4D45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13924" y="6459785"/>
            <a:ext cx="6943779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nb-NO"/>
              <a:t>Øvstebø Gård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D4A90-1BBC-4C67-8FB7-1A699B18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5852" y="6459785"/>
            <a:ext cx="131202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DAD4DDC7-7A77-4395-9652-9C65A92695FB}" type="slidenum">
              <a:rPr lang="nb-NO" smtClean="0"/>
              <a:pPr algn="l">
                <a:spcAft>
                  <a:spcPts val="600"/>
                </a:spcAft>
              </a:pPr>
              <a:t>13</a:t>
            </a:fld>
            <a:endParaRPr lang="nb-NO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92371" y="2653800"/>
            <a:ext cx="3735500" cy="3335519"/>
          </a:xfrm>
        </p:spPr>
        <p:txBody>
          <a:bodyPr>
            <a:normAutofit/>
          </a:bodyPr>
          <a:lstStyle/>
          <a:p>
            <a:r>
              <a:rPr lang="en-US" sz="1500" dirty="0" err="1">
                <a:solidFill>
                  <a:srgbClr val="FFFFFF"/>
                </a:solidFill>
              </a:rPr>
              <a:t>Kje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og</a:t>
            </a:r>
            <a:r>
              <a:rPr lang="en-US" sz="1500" dirty="0">
                <a:solidFill>
                  <a:srgbClr val="FFFFFF"/>
                </a:solidFill>
              </a:rPr>
              <a:t> </a:t>
            </a:r>
            <a:r>
              <a:rPr lang="en-US" sz="1500" dirty="0" err="1">
                <a:solidFill>
                  <a:srgbClr val="FFFFFF"/>
                </a:solidFill>
              </a:rPr>
              <a:t>geiteskinn</a:t>
            </a:r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75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5C8D2C1-DA83-420D-9635-D52CE066B5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4F74C9-6A0B-409E-AD1C-45B58BE91B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5486A9D-1265-4B57-91E6-68E666B978B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8DA5DA31-3BAE-4603-A67F-23EF2BC6DA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32" b="12416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76D919A-FC3E-4B4E-BAF0-ED6CFB8DC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F66ACBD-1C82-4782-AA7C-05504DD7DE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F4F9B-ED9F-43E9-B1EA-5B351BFD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700" dirty="0">
                <a:solidFill>
                  <a:srgbClr val="FFFFFF"/>
                </a:solidFill>
              </a:rPr>
              <a:t>			</a:t>
            </a:r>
            <a:r>
              <a:rPr lang="en-US" sz="2000" dirty="0">
                <a:solidFill>
                  <a:srgbClr val="FFFFFF"/>
                </a:solidFill>
              </a:rPr>
              <a:t>         </a:t>
            </a:r>
            <a:r>
              <a:rPr lang="en-US" sz="3600" dirty="0">
                <a:solidFill>
                  <a:srgbClr val="FFFFFF"/>
                </a:solidFill>
              </a:rPr>
              <a:t>www.boergeiter.no</a:t>
            </a:r>
            <a:endParaRPr lang="en-US" sz="1700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1B75C-21A0-4EA4-B397-8C1B0D20C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Øvstebø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cap="all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Gård</a:t>
            </a:r>
            <a:r>
              <a:rPr lang="en-US" kern="1200" cap="all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42120-48C9-412D-8C37-5C7527A2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AD4DDC7-7A77-4395-9652-9C65A92695FB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47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FE9996-7EAC-4679-B37D-C1045F42F95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DF1FE-5CC8-43D2-A76C-93C76EEDE1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61BEBD-A23C-409E-ABC7-73F9EDC02F2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F9DAF-9C95-44F0-A118-07F829AE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E419E4-23B9-4ED9-A8F5-2D715774C7BB}"/>
              </a:ext>
            </a:extLst>
          </p:cNvPr>
          <p:cNvSpPr txBox="1"/>
          <p:nvPr/>
        </p:nvSpPr>
        <p:spPr>
          <a:xfrm>
            <a:off x="4742016" y="628650"/>
            <a:ext cx="6413663" cy="5623454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Rasen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Sanering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Ombygging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Kosthold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Adferd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Oppvekst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Geite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kjøtt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Nisjeslakt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A8813-FAD6-4543-9D78-00F9E785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BA4DE-817D-43C3-92DE-52962C75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677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6FADE-08F9-425B-8A44-1F385234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rgbClr val="FFFFFF"/>
                </a:solidFill>
              </a:rPr>
              <a:t>Boer Geiter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FC528-AA8B-404F-8EAD-EAFA5AF6C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  Boergeita er den største kjøttgeiterasen i verden.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  Fra 1959 er den foredlet i Sør Afrika og derav fått navnet Boer. Boer betyr bonde eller gård.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 Avlsmålet var i hovedsak kjøttproduksjon.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 Boergeita er stor . Geitene når </a:t>
            </a:r>
            <a:r>
              <a:rPr lang="nb-NO" sz="2400" dirty="0" err="1"/>
              <a:t>ca</a:t>
            </a:r>
            <a:r>
              <a:rPr lang="nb-NO" sz="2400" dirty="0"/>
              <a:t> 80kg og en bukk </a:t>
            </a:r>
            <a:r>
              <a:rPr lang="nb-NO" sz="2400" dirty="0" err="1"/>
              <a:t>ca</a:t>
            </a:r>
            <a:r>
              <a:rPr lang="nb-NO" sz="2400" dirty="0"/>
              <a:t> 130kg ved 3 års alderen.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AF444-5FB1-4ACD-949A-B5CAA844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17608-8811-4A6E-9122-9E984083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349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4073-7FF1-46C9-B09E-87DFF812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/>
              <a:t>Geitene i Norge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53113-4AE0-408C-8C02-B886D8F3A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446420"/>
            <a:ext cx="10058400" cy="342267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De første Boergeitene kom til Norge fra Danmark i 2003.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Det finnes 2 interesse organisasjoner i Norge ( </a:t>
            </a:r>
            <a:r>
              <a:rPr lang="nb-NO" sz="2400" dirty="0" err="1"/>
              <a:t>Norboer</a:t>
            </a:r>
            <a:r>
              <a:rPr lang="nb-NO" sz="2400" dirty="0"/>
              <a:t> &amp; Agderboer)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Det er økende interesse for dyrene, men enda få store besetninger.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Avlsarbeidet for å avle frem best mulig dyr er i gang.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sz="2400" dirty="0"/>
              <a:t>Inseminering fra utenlandske dyr er nødvendig.</a:t>
            </a:r>
          </a:p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1FF62-B5B7-45DE-902D-C63EC5F2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1E29-2A24-442D-9583-0265D803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3341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7D379150-F6B4-45C8-BE10-6B278AD400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FFCF544-A370-4A5D-A95F-CA6E0E7191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EEB3B97-A638-498B-8083-54191CE71E0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C33BF9DD-8A45-4EEE-B231-0A14D322E5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556C5A8-AD7E-4CE7-87BE-9EA3B5E178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5FBCAC9-BD8B-4F3B-AD74-EF37D421134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020DCC9-F851-4562-BB20-1AB3C51BFD0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DEE8D80-EFB3-42A8-A441-4953FCEAF9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2546" y="1304381"/>
            <a:ext cx="5314406" cy="3985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DDFA3D-4C17-48CC-8B26-7076DD0A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Kosthold &amp; Adferd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0D424-EC8C-4C58-A775-4A558022B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Lite </a:t>
            </a:r>
            <a:r>
              <a:rPr lang="en-US" dirty="0" err="1"/>
              <a:t>krafor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Høy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silo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vinterstid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Ly for </a:t>
            </a:r>
            <a:r>
              <a:rPr lang="en-US" dirty="0" err="1"/>
              <a:t>vær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vind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Foretekker</a:t>
            </a:r>
            <a:r>
              <a:rPr lang="en-US" dirty="0"/>
              <a:t> </a:t>
            </a:r>
            <a:r>
              <a:rPr lang="en-US" dirty="0" err="1"/>
              <a:t>kratt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Flokkdyr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mødre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Sosiale</a:t>
            </a:r>
            <a:r>
              <a:rPr lang="en-US" dirty="0"/>
              <a:t>, </a:t>
            </a:r>
            <a:r>
              <a:rPr lang="en-US" dirty="0" err="1"/>
              <a:t>nyskjerrige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folkekjære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beiteryddere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0DF5A-BB65-488A-98F8-A7D633CE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Øvstebø Gård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16CA5-1B57-4ECC-B523-5F36EE12C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AD4DDC7-7A77-4395-9652-9C65A92695FB}" type="slidenum">
              <a:rPr lang="en-US" smtClean="0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5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E8A92AD-1B60-4338-8EE6-B73BF4D2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E97ECD9-5A79-4461-8160-8708E16A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6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155FC94-67BD-4F9F-86E3-AD89624A42FC}"/>
              </a:ext>
            </a:extLst>
          </p:cNvPr>
          <p:cNvSpPr txBox="1"/>
          <p:nvPr/>
        </p:nvSpPr>
        <p:spPr>
          <a:xfrm>
            <a:off x="550984" y="1547447"/>
            <a:ext cx="32590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/>
              <a:t>Pleie av kultur- landskapet</a:t>
            </a:r>
          </a:p>
        </p:txBody>
      </p:sp>
      <p:pic>
        <p:nvPicPr>
          <p:cNvPr id="6" name="Mp4 til pp 1">
            <a:hlinkClick r:id="" action="ppaction://media"/>
            <a:extLst>
              <a:ext uri="{FF2B5EF4-FFF2-40B4-BE49-F238E27FC236}">
                <a16:creationId xmlns:a16="http://schemas.microsoft.com/office/drawing/2014/main" id="{36530381-3EED-4B69-B49D-D29191F42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46" y="111370"/>
            <a:ext cx="7995138" cy="599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57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E8A92AD-1B60-4338-8EE6-B73BF4D2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E97ECD9-5A79-4461-8160-8708E16A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7</a:t>
            </a:fld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155FC94-67BD-4F9F-86E3-AD89624A42FC}"/>
              </a:ext>
            </a:extLst>
          </p:cNvPr>
          <p:cNvSpPr txBox="1"/>
          <p:nvPr/>
        </p:nvSpPr>
        <p:spPr>
          <a:xfrm>
            <a:off x="550984" y="1547447"/>
            <a:ext cx="29513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/>
              <a:t>Det fleste typer terreng</a:t>
            </a:r>
          </a:p>
        </p:txBody>
      </p:sp>
      <p:pic>
        <p:nvPicPr>
          <p:cNvPr id="5" name="Produce">
            <a:hlinkClick r:id="" action="ppaction://media"/>
            <a:extLst>
              <a:ext uri="{FF2B5EF4-FFF2-40B4-BE49-F238E27FC236}">
                <a16:creationId xmlns:a16="http://schemas.microsoft.com/office/drawing/2014/main" id="{A016C406-33E6-482A-AD94-E5DCD35FB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7230" y="150320"/>
            <a:ext cx="8147538" cy="611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2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00B5AE2-C5CC-499C-8F2D-249888BE22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7A3698-B350-40E5-8475-9BCC41A089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AC655C7-EC94-4BE6-84C8-2F9EFBBB278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0162E77-11AD-44A7-84EC-40C59EEFBD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2DA012-1414-493D-888F-5D99D0BDA3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329CBCE-21AE-419D-AC1F-8ACF510A667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B158E9-1B40-4CD6-95F0-95CA11DF7B7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A4F98F0-80D2-453D-86FD-F21C671965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3" r="9462" b="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D90146-8BE7-4A2D-B9C9-9137D2AA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Oppvekst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4979C-FDB1-43EF-ADE6-0256F78EE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9485" y="2198914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Kjeeing</a:t>
            </a:r>
            <a:r>
              <a:rPr lang="en-US" dirty="0"/>
              <a:t> </a:t>
            </a:r>
            <a:r>
              <a:rPr lang="en-US" dirty="0" err="1"/>
              <a:t>mellom</a:t>
            </a:r>
            <a:r>
              <a:rPr lang="en-US" dirty="0"/>
              <a:t> </a:t>
            </a:r>
            <a:r>
              <a:rPr lang="en-US" dirty="0" err="1"/>
              <a:t>januar</a:t>
            </a:r>
            <a:r>
              <a:rPr lang="en-US" dirty="0"/>
              <a:t> - </a:t>
            </a:r>
            <a:r>
              <a:rPr lang="en-US" dirty="0" err="1"/>
              <a:t>april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Ca 2 </a:t>
            </a:r>
            <a:r>
              <a:rPr lang="en-US" dirty="0" err="1"/>
              <a:t>kjee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snitt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Fødselsvekt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mellom</a:t>
            </a:r>
            <a:r>
              <a:rPr lang="en-US" dirty="0"/>
              <a:t> 3-5kg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Tilvekst</a:t>
            </a:r>
            <a:r>
              <a:rPr lang="en-US" dirty="0"/>
              <a:t> 200-350gram /</a:t>
            </a:r>
            <a:r>
              <a:rPr lang="en-US" dirty="0" err="1"/>
              <a:t>døgnet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Ca 30kg </a:t>
            </a:r>
            <a:r>
              <a:rPr lang="en-US" dirty="0" err="1"/>
              <a:t>levende</a:t>
            </a:r>
            <a:r>
              <a:rPr lang="en-US" dirty="0"/>
              <a:t> </a:t>
            </a:r>
            <a:r>
              <a:rPr lang="en-US" dirty="0" err="1"/>
              <a:t>vekt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4,5mnd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Høstvekt</a:t>
            </a:r>
            <a:r>
              <a:rPr lang="en-US" dirty="0"/>
              <a:t> 7-8mnd 40-50kg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Slaktevekt</a:t>
            </a:r>
            <a:r>
              <a:rPr lang="en-US" dirty="0"/>
              <a:t> ca 45%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levende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/>
              <a:t>Slakteklasse</a:t>
            </a:r>
            <a:r>
              <a:rPr lang="en-US" dirty="0"/>
              <a:t> </a:t>
            </a:r>
            <a:r>
              <a:rPr lang="en-US" dirty="0" err="1"/>
              <a:t>snitt</a:t>
            </a:r>
            <a:r>
              <a:rPr lang="en-US" dirty="0"/>
              <a:t> O+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34D83-9479-4802-8100-8D344C96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Øvstebø Gård 2017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96ADA-A905-4FED-B187-AC4488939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AD4DDC7-7A77-4395-9652-9C65A92695FB}" type="slidenum">
              <a:rPr lang="en-US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0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D8C4-BC11-4442-BCAA-DD03D4B8F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Fakta om geitekjøtt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46B48-C509-40B0-9D6B-A540F88CF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Verdens mest spiste kjøtt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Lite tradisjon for geite kjøtt i Norge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Undervurdert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Kjøttet er magert og inneholder svært lite </a:t>
            </a:r>
            <a:r>
              <a:rPr lang="nb-NO" dirty="0" err="1"/>
              <a:t>kolestreol</a:t>
            </a:r>
            <a:r>
              <a:rPr lang="nb-NO" dirty="0"/>
              <a:t> og mettet fett. Svært rikt på protein.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b-NO" dirty="0"/>
              <a:t>Mild og godt på smak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AE2F3-D484-478D-892B-3E4ECFED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Øvstebø Gård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06A3C-D781-4A1F-96A1-C0F9F9FD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4DDC7-7A77-4395-9652-9C65A92695F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880638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5522</TotalTime>
  <Words>1063</Words>
  <Application>Microsoft Office PowerPoint</Application>
  <PresentationFormat>Widescreen</PresentationFormat>
  <Paragraphs>117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Calibri</vt:lpstr>
      <vt:lpstr>Calibri Light</vt:lpstr>
      <vt:lpstr>Wingdings</vt:lpstr>
      <vt:lpstr>Retrospect</vt:lpstr>
      <vt:lpstr>Kjøttproduksjon av Boer Geit</vt:lpstr>
      <vt:lpstr>Agenda</vt:lpstr>
      <vt:lpstr>Boer Geiter</vt:lpstr>
      <vt:lpstr>Geitene i Norge</vt:lpstr>
      <vt:lpstr>Kosthold &amp; Adferd</vt:lpstr>
      <vt:lpstr>PowerPoint Presentation</vt:lpstr>
      <vt:lpstr>PowerPoint Presentation</vt:lpstr>
      <vt:lpstr>Oppvekst</vt:lpstr>
      <vt:lpstr>Fakta om geitekjøtt</vt:lpstr>
      <vt:lpstr>Bruksområde</vt:lpstr>
      <vt:lpstr>Blindtest av pinnekjøtt</vt:lpstr>
      <vt:lpstr>Resultat</vt:lpstr>
      <vt:lpstr>Skinn</vt:lpstr>
      <vt:lpstr>            www.boergeiter.no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Kjøttproduksjon Av Geit</dc:title>
  <dc:creator>Tor Arne Sandvik</dc:creator>
  <cp:lastModifiedBy>Tor Arne Sandvik</cp:lastModifiedBy>
  <cp:revision>51</cp:revision>
  <dcterms:created xsi:type="dcterms:W3CDTF">2017-11-16T09:11:50Z</dcterms:created>
  <dcterms:modified xsi:type="dcterms:W3CDTF">2018-05-02T18:24:09Z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Parallel2010">
    <vt:lpwstr/>
  </property>
  <property fmtid="{D5CDD505-2E9C-101B-9397-08002B2CF9AE}" pid="3" name="Templatecolor">
    <vt:lpwstr/>
  </property>
  <property fmtid="{D5CDD505-2E9C-101B-9397-08002B2CF9AE}" pid="4" name="filecustomeppt">
    <vt:lpwstr>True</vt:lpwstr>
  </property>
  <property fmtid="{D5CDD505-2E9C-101B-9397-08002B2CF9AE}" pid="5" name="Pres Date">
    <vt:lpwstr/>
  </property>
</Properties>
</file>